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59" r:id="rId2"/>
  </p:sldMasterIdLst>
  <p:notesMasterIdLst>
    <p:notesMasterId r:id="rId16"/>
  </p:notesMasterIdLst>
  <p:handoutMasterIdLst>
    <p:handoutMasterId r:id="rId17"/>
  </p:handoutMasterIdLst>
  <p:sldIdLst>
    <p:sldId id="268" r:id="rId3"/>
    <p:sldId id="256" r:id="rId4"/>
    <p:sldId id="258" r:id="rId5"/>
    <p:sldId id="257" r:id="rId6"/>
    <p:sldId id="259" r:id="rId7"/>
    <p:sldId id="260" r:id="rId8"/>
    <p:sldId id="273" r:id="rId9"/>
    <p:sldId id="274" r:id="rId10"/>
    <p:sldId id="275" r:id="rId11"/>
    <p:sldId id="276" r:id="rId12"/>
    <p:sldId id="277" r:id="rId13"/>
    <p:sldId id="278" r:id="rId14"/>
    <p:sldId id="279" r:id="rId1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66CCFF"/>
    <a:srgbClr val="FFFF00"/>
    <a:srgbClr val="FF3300"/>
    <a:srgbClr val="250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autoAdjust="0"/>
  </p:normalViewPr>
  <p:slideViewPr>
    <p:cSldViewPr snapToObjects="1">
      <p:cViewPr varScale="1">
        <p:scale>
          <a:sx n="102" d="100"/>
          <a:sy n="102"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Objects="1">
      <p:cViewPr varScale="1">
        <p:scale>
          <a:sx n="74" d="100"/>
          <a:sy n="74" d="100"/>
        </p:scale>
        <p:origin x="32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15A464-3BA4-62E6-DA20-6C37A66E7498}"/>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DE2D107-9055-9E76-9928-BC6BE7FF5E0C}"/>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7/31/2022 am</a:t>
            </a:r>
          </a:p>
        </p:txBody>
      </p:sp>
      <p:sp>
        <p:nvSpPr>
          <p:cNvPr id="4" name="Footer Placeholder 3">
            <a:extLst>
              <a:ext uri="{FF2B5EF4-FFF2-40B4-BE49-F238E27FC236}">
                <a16:creationId xmlns:a16="http://schemas.microsoft.com/office/drawing/2014/main" id="{273C17F8-6E2E-18D9-0AD1-D8DA83D80619}"/>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03089462-3C1B-D1C1-148C-8EFB844D3DAA}"/>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3FB4D98C-24C9-4585-88A8-F6CA6B08E3CD}"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5283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7" tIns="48329" rIns="96657" bIns="48329" rtlCol="0"/>
          <a:lstStyle>
            <a:lvl1pPr algn="l">
              <a:defRPr sz="1200" smtClean="0"/>
            </a:lvl1pPr>
          </a:lstStyle>
          <a:p>
            <a:pPr>
              <a:defRPr/>
            </a:pPr>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7" tIns="48329" rIns="96657" bIns="48329" rtlCol="0"/>
          <a:lstStyle>
            <a:lvl1pPr algn="r">
              <a:defRPr sz="1200" smtClean="0"/>
            </a:lvl1pPr>
          </a:lstStyle>
          <a:p>
            <a:pPr>
              <a:defRPr/>
            </a:pPr>
            <a:r>
              <a:rPr lang="en-US"/>
              <a:t>7/31/2022 am</a:t>
            </a: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7" tIns="48329" rIns="96657" bIns="48329"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7" tIns="48329" rIns="96657" bIns="483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9" rIns="96657" bIns="48329" rtlCol="0" anchor="b"/>
          <a:lstStyle>
            <a:lvl1pPr algn="l">
              <a:defRPr sz="1200" smtClean="0"/>
            </a:lvl1pPr>
          </a:lstStyle>
          <a:p>
            <a:pPr>
              <a:defRPr/>
            </a:pPr>
            <a:r>
              <a:rPr lang="en-US"/>
              <a:t>Micky Galloway</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9" rIns="96657" bIns="48329" rtlCol="0" anchor="b"/>
          <a:lstStyle>
            <a:lvl1pPr algn="r">
              <a:defRPr sz="1200" smtClean="0"/>
            </a:lvl1pPr>
          </a:lstStyle>
          <a:p>
            <a:pPr>
              <a:defRPr/>
            </a:pPr>
            <a:fld id="{9C88E477-7B62-4033-B91D-C81ED65A04E3}"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ble.ca/ntx-organization-historical-development-papal-patriarchal-systems-150-250AD.ht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bible.ca/orthodox-church-autocephalous-hierarchy-organization.htm" TargetMode="External"/><Relationship Id="rId4" Type="http://schemas.openxmlformats.org/officeDocument/2006/relationships/hyperlink" Target="http://www.bible.ca/catholic-church-hierarchy-organization.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C72E80-1F5F-4D99-ACB6-4AB861AA2986}" type="slidenum">
              <a:rPr lang="en-US"/>
              <a:pPr/>
              <a:t>10</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41645" indent="-241645">
              <a:spcBef>
                <a:spcPct val="0"/>
              </a:spcBef>
            </a:pPr>
            <a:r>
              <a:rPr lang="en-US" b="1">
                <a:solidFill>
                  <a:srgbClr val="FF0000"/>
                </a:solidFill>
                <a:cs typeface="Times New Roman" pitchFamily="18" charset="0"/>
              </a:rPr>
              <a:t>150-250AD: "The Episcopal Presbytery"</a:t>
            </a:r>
          </a:p>
          <a:p>
            <a:pPr marL="241645" indent="-241645">
              <a:spcBef>
                <a:spcPct val="0"/>
              </a:spcBef>
              <a:buFontTx/>
              <a:buAutoNum type="arabicPeriod"/>
            </a:pPr>
            <a:r>
              <a:rPr lang="en-US" b="1">
                <a:solidFill>
                  <a:srgbClr val="FF0000"/>
                </a:solidFill>
                <a:cs typeface="Times New Roman" pitchFamily="18" charset="0"/>
              </a:rPr>
              <a:t>150 AD: "The rise of the exalted elder" At first, a single elder (also known as a bishop) began to be exhaled above the other bishops. (also known as an elder) </a:t>
            </a:r>
          </a:p>
          <a:p>
            <a:pPr marL="241645" indent="-241645">
              <a:spcBef>
                <a:spcPct val="0"/>
              </a:spcBef>
              <a:buFontTx/>
              <a:buAutoNum type="arabicPeriod"/>
            </a:pPr>
            <a:r>
              <a:rPr lang="en-US" b="1">
                <a:solidFill>
                  <a:srgbClr val="FF0000"/>
                </a:solidFill>
                <a:cs typeface="Times New Roman" pitchFamily="18" charset="0"/>
              </a:rPr>
              <a:t>200 AD: "The rise of the Episcopal Presbytery" Local churches began to be governed by a single bishop/overseer (Episcopate) over a group of elders (Presbytery). The exhaled elder of the 150 AD became a distinct office from the eldership. </a:t>
            </a:r>
          </a:p>
          <a:p>
            <a:pPr marL="241645" indent="-241645">
              <a:spcBef>
                <a:spcPct val="0"/>
              </a:spcBef>
              <a:buFontTx/>
              <a:buAutoNum type="arabicPeriod"/>
            </a:pPr>
            <a:r>
              <a:rPr lang="en-US" b="1">
                <a:solidFill>
                  <a:srgbClr val="FF0000"/>
                </a:solidFill>
                <a:cs typeface="Times New Roman" pitchFamily="18" charset="0"/>
              </a:rPr>
              <a:t>250 AD: "The rise of the Diocesan Bishop". Finally this bishops of larger churches began to exercise control over smaller churches. Bishops began to control not only their own local churches, but a group of local churches within a geographic area that is known today as a "diocese".</a:t>
            </a:r>
          </a:p>
          <a:p>
            <a:pPr marL="241645" indent="-241645">
              <a:spcBef>
                <a:spcPct val="0"/>
              </a:spcBef>
            </a:pPr>
            <a:endParaRPr lang="en-US"/>
          </a:p>
        </p:txBody>
      </p:sp>
      <p:sp>
        <p:nvSpPr>
          <p:cNvPr id="2" name="Date Placeholder 1">
            <a:extLst>
              <a:ext uri="{FF2B5EF4-FFF2-40B4-BE49-F238E27FC236}">
                <a16:creationId xmlns:a16="http://schemas.microsoft.com/office/drawing/2014/main" id="{0B30D25E-F752-37E8-5569-2BAD39ED2D42}"/>
              </a:ext>
            </a:extLst>
          </p:cNvPr>
          <p:cNvSpPr>
            <a:spLocks noGrp="1"/>
          </p:cNvSpPr>
          <p:nvPr>
            <p:ph type="dt" idx="1"/>
          </p:nvPr>
        </p:nvSpPr>
        <p:spPr/>
        <p:txBody>
          <a:bodyPr/>
          <a:lstStyle/>
          <a:p>
            <a:pPr>
              <a:defRPr/>
            </a:pPr>
            <a:r>
              <a:rPr lang="en-US"/>
              <a:t>7/31/2022 am</a:t>
            </a:r>
          </a:p>
        </p:txBody>
      </p:sp>
      <p:sp>
        <p:nvSpPr>
          <p:cNvPr id="3" name="Footer Placeholder 2">
            <a:extLst>
              <a:ext uri="{FF2B5EF4-FFF2-40B4-BE49-F238E27FC236}">
                <a16:creationId xmlns:a16="http://schemas.microsoft.com/office/drawing/2014/main" id="{BE52390D-C369-601C-162E-DDDDC2099978}"/>
              </a:ext>
            </a:extLst>
          </p:cNvPr>
          <p:cNvSpPr>
            <a:spLocks noGrp="1"/>
          </p:cNvSpPr>
          <p:nvPr>
            <p:ph type="ftr" sz="quarter" idx="4"/>
          </p:nvPr>
        </p:nvSpPr>
        <p:spPr/>
        <p:txBody>
          <a:bodyPr/>
          <a:lstStyle/>
          <a:p>
            <a:pPr>
              <a:defRPr/>
            </a:pPr>
            <a:r>
              <a:rPr lang="en-US"/>
              <a:t>Micky Galloway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47C37F-16E4-4A68-BD6C-E0675AF48487}" type="slidenum">
              <a:rPr lang="en-US"/>
              <a:pPr/>
              <a:t>11</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marL="241645" indent="-241645">
              <a:spcBef>
                <a:spcPct val="0"/>
              </a:spcBef>
            </a:pPr>
            <a:r>
              <a:rPr lang="en-US" b="1" dirty="0">
                <a:solidFill>
                  <a:srgbClr val="FF0000"/>
                </a:solidFill>
                <a:latin typeface="Times"/>
              </a:rPr>
              <a:t>Introduction: 250-451AD</a:t>
            </a:r>
          </a:p>
          <a:p>
            <a:pPr marL="241645" indent="-241645">
              <a:spcBef>
                <a:spcPct val="0"/>
              </a:spcBef>
            </a:pPr>
            <a:r>
              <a:rPr lang="en-US" b="1" dirty="0">
                <a:latin typeface="Times"/>
              </a:rPr>
              <a:t>The period of the 5 Patriarchs: The oligarchic diocesan episcopate. Three changes take place in this era.</a:t>
            </a:r>
          </a:p>
          <a:p>
            <a:pPr marL="241645" indent="-241645">
              <a:spcBef>
                <a:spcPct val="0"/>
              </a:spcBef>
              <a:buFontTx/>
              <a:buAutoNum type="arabicPeriod"/>
            </a:pPr>
            <a:r>
              <a:rPr lang="en-US" b="1" dirty="0">
                <a:latin typeface="Times"/>
              </a:rPr>
              <a:t>250 AD: "The rise of diocesan bishops." One bishop began to rule a small group of churches in addition to his own local church. This was documented in the previous study. Click here for more: </a:t>
            </a:r>
            <a:r>
              <a:rPr lang="en-US" b="1" dirty="0">
                <a:latin typeface="Times"/>
                <a:hlinkClick r:id="rId3"/>
              </a:rPr>
              <a:t>Outline: 150-250 AD</a:t>
            </a:r>
            <a:r>
              <a:rPr lang="en-US" b="1" dirty="0">
                <a:latin typeface="Times"/>
              </a:rPr>
              <a:t> </a:t>
            </a:r>
          </a:p>
          <a:p>
            <a:pPr marL="241645" indent="-241645">
              <a:spcBef>
                <a:spcPct val="0"/>
              </a:spcBef>
              <a:buFontTx/>
              <a:buAutoNum type="arabicPeriod"/>
            </a:pPr>
            <a:r>
              <a:rPr lang="en-US" b="1" dirty="0">
                <a:latin typeface="Times"/>
              </a:rPr>
              <a:t>300 AD: "The rise of metropolitans." These men were nothing more than the diocesan bishops from the large and important cities that began to rule over the bishops of the smaller cities. Now you have bishops over bishops. Interesting, the Roman Catholic church later simplified its organization to only three levels, so that all bishops were under a single metropolitan, (which grew into a Patriarch), which they called, The Pope", or the bishop of Rome. The Eastern Orthodox church today retains this additional level of government, whereas the Roman Catholic system combined metropolitans and patriarchs into the single office of pope. In 325, the Nicene creed tells us there were 3 main metropolitans. </a:t>
            </a:r>
            <a:r>
              <a:rPr lang="en-US" b="1" dirty="0">
                <a:latin typeface="Times"/>
                <a:hlinkClick r:id="rId4"/>
              </a:rPr>
              <a:t>Catholic organization today</a:t>
            </a:r>
            <a:r>
              <a:rPr lang="en-US" b="1" dirty="0">
                <a:latin typeface="Times"/>
              </a:rPr>
              <a:t>. </a:t>
            </a:r>
          </a:p>
          <a:p>
            <a:pPr marL="241645" indent="-241645">
              <a:spcBef>
                <a:spcPct val="0"/>
              </a:spcBef>
              <a:buFontTx/>
              <a:buAutoNum type="arabicPeriod"/>
            </a:pPr>
            <a:r>
              <a:rPr lang="en-US" b="1" dirty="0">
                <a:latin typeface="Times"/>
              </a:rPr>
              <a:t>381 AD: "The rise of 5 patriarchs." Patriarchs grew directly out of metropolitans. Patriarch is directly equivalent to the office of "pope". The Roman Catholic church as a single Patriarch today which they call the "Pope" and the Eastern Greek Orthodox church has 14 Patriarchs which function as autocephalous (independent and autonomous) popes. Of the 14 Patriarchs in the Orthodox church today, only the Patriarch of Alexandria, calls himself "His Beatitude, </a:t>
            </a:r>
            <a:r>
              <a:rPr lang="en-US" b="1" dirty="0">
                <a:solidFill>
                  <a:srgbClr val="FF0000"/>
                </a:solidFill>
                <a:latin typeface="Times"/>
              </a:rPr>
              <a:t>Pope</a:t>
            </a:r>
            <a:r>
              <a:rPr lang="en-US" b="1" dirty="0">
                <a:latin typeface="Times"/>
              </a:rPr>
              <a:t> and Patriarch of Alexandria", whereas most are merely called, Patriarchs. </a:t>
            </a:r>
            <a:r>
              <a:rPr lang="en-US" b="1" dirty="0">
                <a:latin typeface="Times"/>
                <a:hlinkClick r:id="rId5"/>
              </a:rPr>
              <a:t>Orthodox organization today</a:t>
            </a:r>
            <a:r>
              <a:rPr lang="en-US" b="1" dirty="0">
                <a:latin typeface="Times"/>
              </a:rPr>
              <a:t>.</a:t>
            </a:r>
          </a:p>
          <a:p>
            <a:pPr marL="241645" indent="-241645">
              <a:spcBef>
                <a:spcPct val="0"/>
              </a:spcBef>
            </a:pPr>
            <a:endParaRPr lang="en-US" dirty="0"/>
          </a:p>
        </p:txBody>
      </p:sp>
      <p:sp>
        <p:nvSpPr>
          <p:cNvPr id="2" name="Date Placeholder 1">
            <a:extLst>
              <a:ext uri="{FF2B5EF4-FFF2-40B4-BE49-F238E27FC236}">
                <a16:creationId xmlns:a16="http://schemas.microsoft.com/office/drawing/2014/main" id="{A49DC72D-4555-1DCD-FF94-DF86324D8B49}"/>
              </a:ext>
            </a:extLst>
          </p:cNvPr>
          <p:cNvSpPr>
            <a:spLocks noGrp="1"/>
          </p:cNvSpPr>
          <p:nvPr>
            <p:ph type="dt" idx="1"/>
          </p:nvPr>
        </p:nvSpPr>
        <p:spPr/>
        <p:txBody>
          <a:bodyPr/>
          <a:lstStyle/>
          <a:p>
            <a:pPr>
              <a:defRPr/>
            </a:pPr>
            <a:r>
              <a:rPr lang="en-US"/>
              <a:t>7/31/2022 am</a:t>
            </a:r>
          </a:p>
        </p:txBody>
      </p:sp>
      <p:sp>
        <p:nvSpPr>
          <p:cNvPr id="3" name="Footer Placeholder 2">
            <a:extLst>
              <a:ext uri="{FF2B5EF4-FFF2-40B4-BE49-F238E27FC236}">
                <a16:creationId xmlns:a16="http://schemas.microsoft.com/office/drawing/2014/main" id="{6A768430-7C17-FD74-AB11-325284EA6308}"/>
              </a:ext>
            </a:extLst>
          </p:cNvPr>
          <p:cNvSpPr>
            <a:spLocks noGrp="1"/>
          </p:cNvSpPr>
          <p:nvPr>
            <p:ph type="ftr" sz="quarter" idx="4"/>
          </p:nvPr>
        </p:nvSpPr>
        <p:spPr/>
        <p:txBody>
          <a:bodyPr/>
          <a:lstStyle/>
          <a:p>
            <a:pPr>
              <a:defRPr/>
            </a:pPr>
            <a:r>
              <a:rPr lang="en-US"/>
              <a:t>Micky Galloway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02566-E6C6-479C-89D5-985B984038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36859F-F84E-4BCD-966C-2A2D3FC694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9411B-FB8C-4784-9DD9-1FC5530A40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9219"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fontAlgn="base">
                <a:spcBef>
                  <a:spcPct val="0"/>
                </a:spcBef>
                <a:spcAft>
                  <a:spcPct val="0"/>
                </a:spcAft>
              </a:pPr>
              <a:endParaRPr lang="en-US" sz="1800">
                <a:solidFill>
                  <a:srgbClr val="000000"/>
                </a:solidFill>
              </a:endParaRPr>
            </a:p>
          </p:txBody>
        </p:sp>
        <p:sp>
          <p:nvSpPr>
            <p:cNvPr id="922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922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fontAlgn="base">
                <a:spcBef>
                  <a:spcPct val="0"/>
                </a:spcBef>
                <a:spcAft>
                  <a:spcPct val="0"/>
                </a:spcAft>
              </a:pPr>
              <a:endParaRPr lang="en-US" sz="1800">
                <a:solidFill>
                  <a:srgbClr val="000000"/>
                </a:solidFill>
                <a:latin typeface="Arial" charset="0"/>
              </a:endParaRPr>
            </a:p>
          </p:txBody>
        </p:sp>
      </p:grpSp>
      <p:sp>
        <p:nvSpPr>
          <p:cNvPr id="9222" name="Rectangle 6"/>
          <p:cNvSpPr>
            <a:spLocks noGrp="1" noChangeArrowheads="1"/>
          </p:cNvSpPr>
          <p:nvPr>
            <p:ph type="ctrTitle"/>
          </p:nvPr>
        </p:nvSpPr>
        <p:spPr>
          <a:xfrm>
            <a:off x="1443038" y="985840"/>
            <a:ext cx="7239000" cy="1444625"/>
          </a:xfrm>
        </p:spPr>
        <p:txBody>
          <a:bodyPr/>
          <a:lstStyle>
            <a:lvl1pPr>
              <a:defRPr sz="4000"/>
            </a:lvl1pPr>
          </a:lstStyle>
          <a:p>
            <a:r>
              <a:rPr lang="en-US"/>
              <a:t>Click to edit Master title style</a:t>
            </a:r>
          </a:p>
        </p:txBody>
      </p:sp>
      <p:sp>
        <p:nvSpPr>
          <p:cNvPr id="922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9224" name="Rectangle 8"/>
          <p:cNvSpPr>
            <a:spLocks noGrp="1" noChangeArrowheads="1"/>
          </p:cNvSpPr>
          <p:nvPr>
            <p:ph type="dt" sz="half" idx="2"/>
          </p:nvPr>
        </p:nvSpPr>
        <p:spPr/>
        <p:txBody>
          <a:bodyPr/>
          <a:lstStyle>
            <a:lvl1pPr>
              <a:defRPr/>
            </a:lvl1pPr>
          </a:lstStyle>
          <a:p>
            <a:pPr>
              <a:defRPr/>
            </a:pPr>
            <a:endParaRPr lang="en-US"/>
          </a:p>
        </p:txBody>
      </p:sp>
      <p:sp>
        <p:nvSpPr>
          <p:cNvPr id="9225" name="Rectangle 9"/>
          <p:cNvSpPr>
            <a:spLocks noGrp="1" noChangeArrowheads="1"/>
          </p:cNvSpPr>
          <p:nvPr>
            <p:ph type="ftr" sz="quarter" idx="3"/>
          </p:nvPr>
        </p:nvSpPr>
        <p:spPr/>
        <p:txBody>
          <a:bodyPr/>
          <a:lstStyle>
            <a:lvl1pPr>
              <a:defRPr/>
            </a:lvl1pPr>
          </a:lstStyle>
          <a:p>
            <a:pPr>
              <a:defRPr/>
            </a:pPr>
            <a:endParaRPr lang="en-US"/>
          </a:p>
        </p:txBody>
      </p:sp>
      <p:sp>
        <p:nvSpPr>
          <p:cNvPr id="9226" name="Rectangle 10"/>
          <p:cNvSpPr>
            <a:spLocks noGrp="1" noChangeArrowheads="1"/>
          </p:cNvSpPr>
          <p:nvPr>
            <p:ph type="sldNum" sz="quarter" idx="4"/>
          </p:nvPr>
        </p:nvSpPr>
        <p:spPr/>
        <p:txBody>
          <a:bodyPr/>
          <a:lstStyle>
            <a:lvl1pPr>
              <a:defRPr/>
            </a:lvl1pPr>
          </a:lstStyle>
          <a:p>
            <a:pPr>
              <a:defRPr/>
            </a:pPr>
            <a:fld id="{25C47D3D-4098-4745-A054-F940E4855CB4}" type="slidenum">
              <a:rPr lang="en-US" smtClean="0"/>
              <a:pPr>
                <a:defRPr/>
              </a:pPr>
              <a:t>‹#›</a:t>
            </a:fld>
            <a:endParaRPr lang="en-US"/>
          </a:p>
        </p:txBody>
      </p:sp>
    </p:spTree>
    <p:extLst>
      <p:ext uri="{BB962C8B-B14F-4D97-AF65-F5344CB8AC3E}">
        <p14:creationId xmlns:p14="http://schemas.microsoft.com/office/powerpoint/2010/main" val="14281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88C7AA-CD25-49BE-84A1-EA5BE6521AAA}" type="slidenum">
              <a:rPr lang="en-US" smtClean="0"/>
              <a:pPr>
                <a:defRPr/>
              </a:pPr>
              <a:t>‹#›</a:t>
            </a:fld>
            <a:endParaRPr lang="en-US"/>
          </a:p>
        </p:txBody>
      </p:sp>
    </p:spTree>
    <p:extLst>
      <p:ext uri="{BB962C8B-B14F-4D97-AF65-F5344CB8AC3E}">
        <p14:creationId xmlns:p14="http://schemas.microsoft.com/office/powerpoint/2010/main" val="305748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707860-8C0F-4167-8018-35D6EB990E95}" type="slidenum">
              <a:rPr lang="en-US" smtClean="0"/>
              <a:pPr>
                <a:defRPr/>
              </a:pPr>
              <a:t>‹#›</a:t>
            </a:fld>
            <a:endParaRPr lang="en-US"/>
          </a:p>
        </p:txBody>
      </p:sp>
    </p:spTree>
    <p:extLst>
      <p:ext uri="{BB962C8B-B14F-4D97-AF65-F5344CB8AC3E}">
        <p14:creationId xmlns:p14="http://schemas.microsoft.com/office/powerpoint/2010/main" val="328176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4"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1DF2BCE-8DC0-49A6-878D-9776D6AE201D}" type="slidenum">
              <a:rPr lang="en-US" smtClean="0"/>
              <a:pPr>
                <a:defRPr/>
              </a:pPr>
              <a:t>‹#›</a:t>
            </a:fld>
            <a:endParaRPr lang="en-US"/>
          </a:p>
        </p:txBody>
      </p:sp>
    </p:spTree>
    <p:extLst>
      <p:ext uri="{BB962C8B-B14F-4D97-AF65-F5344CB8AC3E}">
        <p14:creationId xmlns:p14="http://schemas.microsoft.com/office/powerpoint/2010/main" val="7024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90A9633-2B70-42BF-BF72-626A5EF89D9E}" type="slidenum">
              <a:rPr lang="en-US" smtClean="0"/>
              <a:pPr>
                <a:defRPr/>
              </a:pPr>
              <a:t>‹#›</a:t>
            </a:fld>
            <a:endParaRPr lang="en-US"/>
          </a:p>
        </p:txBody>
      </p:sp>
    </p:spTree>
    <p:extLst>
      <p:ext uri="{BB962C8B-B14F-4D97-AF65-F5344CB8AC3E}">
        <p14:creationId xmlns:p14="http://schemas.microsoft.com/office/powerpoint/2010/main" val="21143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158A799-E8D3-4FAF-942E-79E783420303}" type="slidenum">
              <a:rPr lang="en-US" smtClean="0"/>
              <a:pPr>
                <a:defRPr/>
              </a:pPr>
              <a:t>‹#›</a:t>
            </a:fld>
            <a:endParaRPr lang="en-US"/>
          </a:p>
        </p:txBody>
      </p:sp>
    </p:spTree>
    <p:extLst>
      <p:ext uri="{BB962C8B-B14F-4D97-AF65-F5344CB8AC3E}">
        <p14:creationId xmlns:p14="http://schemas.microsoft.com/office/powerpoint/2010/main" val="3246448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572FBAD-B3BC-44A0-B3EA-1BABFD29FCD9}" type="slidenum">
              <a:rPr lang="en-US" smtClean="0"/>
              <a:pPr>
                <a:defRPr/>
              </a:pPr>
              <a:t>‹#›</a:t>
            </a:fld>
            <a:endParaRPr lang="en-US"/>
          </a:p>
        </p:txBody>
      </p:sp>
    </p:spTree>
    <p:extLst>
      <p:ext uri="{BB962C8B-B14F-4D97-AF65-F5344CB8AC3E}">
        <p14:creationId xmlns:p14="http://schemas.microsoft.com/office/powerpoint/2010/main" val="57525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2DB2508-2A68-4BF4-A537-3F1CA5DFD5F6}" type="slidenum">
              <a:rPr lang="en-US" smtClean="0"/>
              <a:pPr>
                <a:defRPr/>
              </a:pPr>
              <a:t>‹#›</a:t>
            </a:fld>
            <a:endParaRPr lang="en-US"/>
          </a:p>
        </p:txBody>
      </p:sp>
    </p:spTree>
    <p:extLst>
      <p:ext uri="{BB962C8B-B14F-4D97-AF65-F5344CB8AC3E}">
        <p14:creationId xmlns:p14="http://schemas.microsoft.com/office/powerpoint/2010/main" val="20485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8187A-8CA0-4076-8FBB-626A9BD415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43BE8B4-D0F8-4899-B7A9-5285ADAAC25B}" type="slidenum">
              <a:rPr lang="en-US" smtClean="0"/>
              <a:pPr>
                <a:defRPr/>
              </a:pPr>
              <a:t>‹#›</a:t>
            </a:fld>
            <a:endParaRPr lang="en-US"/>
          </a:p>
        </p:txBody>
      </p:sp>
    </p:spTree>
    <p:extLst>
      <p:ext uri="{BB962C8B-B14F-4D97-AF65-F5344CB8AC3E}">
        <p14:creationId xmlns:p14="http://schemas.microsoft.com/office/powerpoint/2010/main" val="975175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CB1B76-6860-4018-A6E8-E7DC94A8DD45}" type="slidenum">
              <a:rPr lang="en-US" smtClean="0"/>
              <a:pPr>
                <a:defRPr/>
              </a:pPr>
              <a:t>‹#›</a:t>
            </a:fld>
            <a:endParaRPr lang="en-US"/>
          </a:p>
        </p:txBody>
      </p:sp>
    </p:spTree>
    <p:extLst>
      <p:ext uri="{BB962C8B-B14F-4D97-AF65-F5344CB8AC3E}">
        <p14:creationId xmlns:p14="http://schemas.microsoft.com/office/powerpoint/2010/main" val="1166572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EB8A4F-FABF-4945-96C8-22DA399E2728}" type="slidenum">
              <a:rPr lang="en-US" smtClean="0"/>
              <a:pPr>
                <a:defRPr/>
              </a:pPr>
              <a:t>‹#›</a:t>
            </a:fld>
            <a:endParaRPr lang="en-US"/>
          </a:p>
        </p:txBody>
      </p:sp>
    </p:spTree>
    <p:extLst>
      <p:ext uri="{BB962C8B-B14F-4D97-AF65-F5344CB8AC3E}">
        <p14:creationId xmlns:p14="http://schemas.microsoft.com/office/powerpoint/2010/main" val="310919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3081CB-B869-4F09-A39E-003E54169D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C87E32-B16A-4331-9CC1-2A0EF5E7D9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523CB-0B15-4D2B-A9DD-BBD4E4CF50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FE3150-C42D-4B53-B769-DA77C422C5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87A5E7-890D-4AEB-85A5-B52BBD3B86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88EDAE-8AB9-4AD3-8F3E-CA1403DD62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229A4C-1A28-4387-8713-339217ACDB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499BCA4E-3AAD-4CD7-AE98-EEE19BCD8B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0" y="0"/>
            <a:ext cx="11925300" cy="3810000"/>
            <a:chOff x="-2040" y="0"/>
            <a:chExt cx="7512" cy="2400"/>
          </a:xfrm>
        </p:grpSpPr>
        <p:sp>
          <p:nvSpPr>
            <p:cNvPr id="819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819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fontAlgn="base">
                <a:spcBef>
                  <a:spcPct val="0"/>
                </a:spcBef>
                <a:spcAft>
                  <a:spcPct val="0"/>
                </a:spcAft>
              </a:pPr>
              <a:endParaRPr lang="en-US" sz="1800">
                <a:solidFill>
                  <a:srgbClr val="000000"/>
                </a:solidFill>
                <a:latin typeface="Arial" charset="0"/>
              </a:endParaRPr>
            </a:p>
          </p:txBody>
        </p:sp>
        <p:sp>
          <p:nvSpPr>
            <p:cNvPr id="819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fontAlgn="base">
                <a:spcBef>
                  <a:spcPct val="0"/>
                </a:spcBef>
                <a:spcAft>
                  <a:spcPct val="0"/>
                </a:spcAft>
              </a:pPr>
              <a:endParaRPr lang="en-US" sz="1800">
                <a:solidFill>
                  <a:srgbClr val="000000"/>
                </a:solidFill>
              </a:endParaRPr>
            </a:p>
          </p:txBody>
        </p:sp>
      </p:grpSp>
      <p:sp>
        <p:nvSpPr>
          <p:cNvPr id="8198" name="Rectangle 6"/>
          <p:cNvSpPr>
            <a:spLocks noGrp="1" noChangeArrowheads="1"/>
          </p:cNvSpPr>
          <p:nvPr>
            <p:ph type="title"/>
          </p:nvPr>
        </p:nvSpPr>
        <p:spPr bwMode="auto">
          <a:xfrm>
            <a:off x="1370014"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9" name="Rectangle 7"/>
          <p:cNvSpPr>
            <a:spLocks noGrp="1" noChangeArrowheads="1"/>
          </p:cNvSpPr>
          <p:nvPr>
            <p:ph type="body" idx="1"/>
          </p:nvPr>
        </p:nvSpPr>
        <p:spPr bwMode="auto">
          <a:xfrm>
            <a:off x="1370014"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20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820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9BCA4E-3AAD-4CD7-AE98-EEE19BCD8BBB}" type="slidenum">
              <a:rPr lang="en-US" smtClean="0"/>
              <a:pPr>
                <a:defRPr/>
              </a:pPr>
              <a:t>‹#›</a:t>
            </a:fld>
            <a:endParaRPr lang="en-US"/>
          </a:p>
        </p:txBody>
      </p:sp>
    </p:spTree>
    <p:extLst>
      <p:ext uri="{BB962C8B-B14F-4D97-AF65-F5344CB8AC3E}">
        <p14:creationId xmlns:p14="http://schemas.microsoft.com/office/powerpoint/2010/main" val="40437249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cs typeface="Arial" charset="0"/>
        </a:defRPr>
      </a:lvl2pPr>
      <a:lvl3pPr algn="l" rtl="0" eaLnBrk="1" fontAlgn="base" hangingPunct="1">
        <a:spcBef>
          <a:spcPct val="0"/>
        </a:spcBef>
        <a:spcAft>
          <a:spcPct val="0"/>
        </a:spcAft>
        <a:defRPr sz="3600">
          <a:solidFill>
            <a:schemeClr val="tx2"/>
          </a:solidFill>
          <a:latin typeface="Arial" charset="0"/>
          <a:cs typeface="Arial" charset="0"/>
        </a:defRPr>
      </a:lvl3pPr>
      <a:lvl4pPr algn="l" rtl="0" eaLnBrk="1" fontAlgn="base" hangingPunct="1">
        <a:spcBef>
          <a:spcPct val="0"/>
        </a:spcBef>
        <a:spcAft>
          <a:spcPct val="0"/>
        </a:spcAft>
        <a:defRPr sz="3600">
          <a:solidFill>
            <a:schemeClr val="tx2"/>
          </a:solidFill>
          <a:latin typeface="Arial" charset="0"/>
          <a:cs typeface="Arial" charset="0"/>
        </a:defRPr>
      </a:lvl4pPr>
      <a:lvl5pPr algn="l" rtl="0" eaLnBrk="1" fontAlgn="base" hangingPunct="1">
        <a:spcBef>
          <a:spcPct val="0"/>
        </a:spcBef>
        <a:spcAft>
          <a:spcPct val="0"/>
        </a:spcAft>
        <a:defRPr sz="3600">
          <a:solidFill>
            <a:schemeClr val="tx2"/>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bible.ca/ntx-eldership-exalted-elder-150-250ad.gif"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bible.ca/ntx-diocesan-bishop-over-churches-250-451ad.gif"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ible.ca/ntx-metropolitan-over-diocesan-bishops-250-451ad.gif"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ible.ca/ntx-patriarch-over-metropolitans-250-451ad.gif"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ible.ca/ntx-bible-eldership-hierarchy-organization-local-church-33-150AD.gif"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952500" y="2800171"/>
            <a:ext cx="7239000" cy="1200329"/>
          </a:xfrm>
          <a:noFill/>
        </p:spPr>
        <p:txBody>
          <a:bodyPr>
            <a:spAutoFit/>
          </a:bodyPr>
          <a:lstStyle/>
          <a:p>
            <a:pPr algn="ctr">
              <a:defRPr/>
            </a:pPr>
            <a:r>
              <a:rPr lang="en-US" b="1" dirty="0">
                <a:solidFill>
                  <a:schemeClr val="tx1"/>
                </a:solidFill>
              </a:rPr>
              <a:t>The New Testament Church</a:t>
            </a:r>
            <a:br>
              <a:rPr lang="en-US" dirty="0">
                <a:solidFill>
                  <a:schemeClr val="tx1"/>
                </a:solidFill>
              </a:rPr>
            </a:br>
            <a:r>
              <a:rPr lang="en-US" sz="3600" dirty="0">
                <a:latin typeface="+mj-lt"/>
              </a:rPr>
              <a:t>Matthew 16:13-18</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ntx-eldership-exalted-elder-150-250A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ntx-diocesan-bishop-over-churches-250-451AD">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31" descr="ntx-metropolitan-over-diocesan-bishops-250-451AD">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51" descr="ntx-patriarch-over-metropolitans-250-451AD">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1000" y="338540"/>
            <a:ext cx="7467600" cy="701675"/>
          </a:xfrm>
          <a:prstGeom prst="rect">
            <a:avLst/>
          </a:prstGeom>
          <a:noFill/>
          <a:ln w="9525">
            <a:noFill/>
            <a:miter lim="800000"/>
            <a:headEnd/>
            <a:tailEnd/>
          </a:ln>
        </p:spPr>
        <p:txBody>
          <a:bodyPr>
            <a:spAutoFit/>
          </a:bodyPr>
          <a:lstStyle/>
          <a:p>
            <a:pPr algn="ctr">
              <a:spcBef>
                <a:spcPct val="50000"/>
              </a:spcBef>
            </a:pPr>
            <a:r>
              <a:rPr lang="en-US" sz="4000" b="1" dirty="0">
                <a:latin typeface="PosterBodoni BT" pitchFamily="18" charset="0"/>
              </a:rPr>
              <a:t>Denominational Concept</a:t>
            </a:r>
          </a:p>
        </p:txBody>
      </p:sp>
      <p:grpSp>
        <p:nvGrpSpPr>
          <p:cNvPr id="5" name="Group 29"/>
          <p:cNvGrpSpPr>
            <a:grpSpLocks/>
          </p:cNvGrpSpPr>
          <p:nvPr/>
        </p:nvGrpSpPr>
        <p:grpSpPr bwMode="auto">
          <a:xfrm>
            <a:off x="838200" y="3599921"/>
            <a:ext cx="3597275" cy="3076575"/>
            <a:chOff x="470" y="2208"/>
            <a:chExt cx="2266" cy="1938"/>
          </a:xfrm>
        </p:grpSpPr>
        <p:grpSp>
          <p:nvGrpSpPr>
            <p:cNvPr id="5132" name="Group 22"/>
            <p:cNvGrpSpPr>
              <a:grpSpLocks/>
            </p:cNvGrpSpPr>
            <p:nvPr/>
          </p:nvGrpSpPr>
          <p:grpSpPr bwMode="auto">
            <a:xfrm>
              <a:off x="470" y="2208"/>
              <a:ext cx="1728" cy="1938"/>
              <a:chOff x="672" y="2400"/>
              <a:chExt cx="1296" cy="1728"/>
            </a:xfrm>
          </p:grpSpPr>
          <p:sp>
            <p:nvSpPr>
              <p:cNvPr id="5134" name="Text Box 16"/>
              <p:cNvSpPr txBox="1">
                <a:spLocks noChangeArrowheads="1"/>
              </p:cNvSpPr>
              <p:nvPr/>
            </p:nvSpPr>
            <p:spPr bwMode="auto">
              <a:xfrm>
                <a:off x="672" y="2496"/>
                <a:ext cx="1296" cy="1597"/>
              </a:xfrm>
              <a:prstGeom prst="rect">
                <a:avLst/>
              </a:prstGeom>
              <a:noFill/>
              <a:ln w="9525">
                <a:noFill/>
                <a:miter lim="800000"/>
                <a:headEnd/>
                <a:tailEnd/>
              </a:ln>
            </p:spPr>
            <p:txBody>
              <a:bodyPr>
                <a:spAutoFit/>
              </a:bodyPr>
              <a:lstStyle/>
              <a:p>
                <a:pPr>
                  <a:spcBef>
                    <a:spcPct val="50000"/>
                  </a:spcBef>
                  <a:buFontTx/>
                  <a:buChar char="•"/>
                </a:pPr>
                <a:r>
                  <a:rPr lang="en-US" b="1" dirty="0">
                    <a:latin typeface="PosterBodoni BT" pitchFamily="18" charset="0"/>
                  </a:rPr>
                  <a:t>Catholic</a:t>
                </a:r>
              </a:p>
              <a:p>
                <a:pPr>
                  <a:spcBef>
                    <a:spcPct val="50000"/>
                  </a:spcBef>
                  <a:buFontTx/>
                  <a:buChar char="•"/>
                </a:pPr>
                <a:r>
                  <a:rPr lang="en-US" b="1" dirty="0">
                    <a:latin typeface="PosterBodoni BT" pitchFamily="18" charset="0"/>
                  </a:rPr>
                  <a:t>Lutheran</a:t>
                </a:r>
              </a:p>
              <a:p>
                <a:pPr>
                  <a:spcBef>
                    <a:spcPct val="50000"/>
                  </a:spcBef>
                  <a:buFontTx/>
                  <a:buChar char="•"/>
                </a:pPr>
                <a:r>
                  <a:rPr lang="en-US" b="1" dirty="0">
                    <a:latin typeface="PosterBodoni BT" pitchFamily="18" charset="0"/>
                  </a:rPr>
                  <a:t>Baptist</a:t>
                </a:r>
              </a:p>
              <a:p>
                <a:pPr>
                  <a:spcBef>
                    <a:spcPct val="50000"/>
                  </a:spcBef>
                  <a:buFontTx/>
                  <a:buChar char="•"/>
                </a:pPr>
                <a:r>
                  <a:rPr lang="en-US" b="1" dirty="0">
                    <a:latin typeface="PosterBodoni BT" pitchFamily="18" charset="0"/>
                  </a:rPr>
                  <a:t>Methodist</a:t>
                </a:r>
              </a:p>
              <a:p>
                <a:pPr>
                  <a:spcBef>
                    <a:spcPct val="50000"/>
                  </a:spcBef>
                  <a:buFontTx/>
                  <a:buChar char="•"/>
                </a:pPr>
                <a:r>
                  <a:rPr lang="en-US" b="1" dirty="0">
                    <a:latin typeface="PosterBodoni BT" pitchFamily="18" charset="0"/>
                  </a:rPr>
                  <a:t>7</a:t>
                </a:r>
                <a:r>
                  <a:rPr lang="en-US" b="1" baseline="30000" dirty="0">
                    <a:latin typeface="PosterBodoni BT" pitchFamily="18" charset="0"/>
                  </a:rPr>
                  <a:t>th</a:t>
                </a:r>
                <a:r>
                  <a:rPr lang="en-US" b="1" dirty="0">
                    <a:latin typeface="PosterBodoni BT" pitchFamily="18" charset="0"/>
                  </a:rPr>
                  <a:t> Day Adventist</a:t>
                </a:r>
              </a:p>
              <a:p>
                <a:pPr>
                  <a:spcBef>
                    <a:spcPct val="50000"/>
                  </a:spcBef>
                  <a:buFontTx/>
                  <a:buChar char="•"/>
                </a:pPr>
                <a:r>
                  <a:rPr lang="en-US" b="1" dirty="0">
                    <a:latin typeface="PosterBodoni BT" pitchFamily="18" charset="0"/>
                  </a:rPr>
                  <a:t>Mormon</a:t>
                </a:r>
              </a:p>
              <a:p>
                <a:pPr>
                  <a:spcBef>
                    <a:spcPct val="50000"/>
                  </a:spcBef>
                  <a:buFontTx/>
                  <a:buChar char="•"/>
                </a:pPr>
                <a:r>
                  <a:rPr lang="en-US" b="1" dirty="0">
                    <a:latin typeface="PosterBodoni BT" pitchFamily="18" charset="0"/>
                  </a:rPr>
                  <a:t>Jehovah’s Witness</a:t>
                </a:r>
              </a:p>
            </p:txBody>
          </p:sp>
          <p:sp>
            <p:nvSpPr>
              <p:cNvPr id="5135" name="AutoShape 17"/>
              <p:cNvSpPr>
                <a:spLocks noChangeArrowheads="1"/>
              </p:cNvSpPr>
              <p:nvPr/>
            </p:nvSpPr>
            <p:spPr bwMode="auto">
              <a:xfrm>
                <a:off x="672" y="2400"/>
                <a:ext cx="1296" cy="1728"/>
              </a:xfrm>
              <a:prstGeom prst="roundRect">
                <a:avLst>
                  <a:gd name="adj" fmla="val 16667"/>
                </a:avLst>
              </a:prstGeom>
              <a:noFill/>
              <a:ln w="12700">
                <a:solidFill>
                  <a:schemeClr val="tx1"/>
                </a:solidFill>
                <a:round/>
                <a:headEnd/>
                <a:tailEnd/>
              </a:ln>
            </p:spPr>
            <p:txBody>
              <a:bodyPr wrap="none" anchor="ctr"/>
              <a:lstStyle/>
              <a:p>
                <a:endParaRPr lang="en-US"/>
              </a:p>
            </p:txBody>
          </p:sp>
        </p:grpSp>
        <p:sp>
          <p:nvSpPr>
            <p:cNvPr id="5133" name="AutoShape 18"/>
            <p:cNvSpPr>
              <a:spLocks/>
            </p:cNvSpPr>
            <p:nvPr/>
          </p:nvSpPr>
          <p:spPr bwMode="auto">
            <a:xfrm>
              <a:off x="2432" y="2208"/>
              <a:ext cx="304" cy="1920"/>
            </a:xfrm>
            <a:prstGeom prst="rightBrace">
              <a:avLst>
                <a:gd name="adj1" fmla="val 52632"/>
                <a:gd name="adj2" fmla="val 50000"/>
              </a:avLst>
            </a:prstGeom>
            <a:noFill/>
            <a:ln w="9525">
              <a:solidFill>
                <a:schemeClr val="tx1"/>
              </a:solidFill>
              <a:round/>
              <a:headEnd/>
              <a:tailEnd/>
            </a:ln>
          </p:spPr>
          <p:txBody>
            <a:bodyPr wrap="none" anchor="ctr"/>
            <a:lstStyle/>
            <a:p>
              <a:endParaRPr lang="en-US"/>
            </a:p>
          </p:txBody>
        </p:sp>
      </p:grpSp>
      <p:grpSp>
        <p:nvGrpSpPr>
          <p:cNvPr id="7" name="Group 21"/>
          <p:cNvGrpSpPr>
            <a:grpSpLocks/>
          </p:cNvGrpSpPr>
          <p:nvPr/>
        </p:nvGrpSpPr>
        <p:grpSpPr bwMode="auto">
          <a:xfrm>
            <a:off x="4191000" y="3092450"/>
            <a:ext cx="1066800" cy="609600"/>
            <a:chOff x="2640" y="2160"/>
            <a:chExt cx="672" cy="384"/>
          </a:xfrm>
        </p:grpSpPr>
        <p:sp>
          <p:nvSpPr>
            <p:cNvPr id="5130" name="Text Box 19"/>
            <p:cNvSpPr txBox="1">
              <a:spLocks noChangeArrowheads="1"/>
            </p:cNvSpPr>
            <p:nvPr/>
          </p:nvSpPr>
          <p:spPr bwMode="auto">
            <a:xfrm>
              <a:off x="2736" y="2208"/>
              <a:ext cx="480" cy="288"/>
            </a:xfrm>
            <a:prstGeom prst="rect">
              <a:avLst/>
            </a:prstGeom>
            <a:noFill/>
            <a:ln w="9525">
              <a:noFill/>
              <a:miter lim="800000"/>
              <a:headEnd/>
              <a:tailEnd/>
            </a:ln>
          </p:spPr>
          <p:txBody>
            <a:bodyPr>
              <a:spAutoFit/>
            </a:bodyPr>
            <a:lstStyle/>
            <a:p>
              <a:pPr>
                <a:spcBef>
                  <a:spcPct val="50000"/>
                </a:spcBef>
              </a:pPr>
              <a:r>
                <a:rPr lang="en-US" sz="2400" b="1">
                  <a:latin typeface="PosterBodoni BT" pitchFamily="18" charset="0"/>
                </a:rPr>
                <a:t>SO:</a:t>
              </a:r>
            </a:p>
          </p:txBody>
        </p:sp>
        <p:sp>
          <p:nvSpPr>
            <p:cNvPr id="5131" name="Oval 20"/>
            <p:cNvSpPr>
              <a:spLocks noChangeArrowheads="1"/>
            </p:cNvSpPr>
            <p:nvPr/>
          </p:nvSpPr>
          <p:spPr bwMode="auto">
            <a:xfrm>
              <a:off x="2640" y="2160"/>
              <a:ext cx="672" cy="384"/>
            </a:xfrm>
            <a:prstGeom prst="ellipse">
              <a:avLst/>
            </a:prstGeom>
            <a:noFill/>
            <a:ln w="12700">
              <a:solidFill>
                <a:schemeClr val="tx1"/>
              </a:solidFill>
              <a:round/>
              <a:headEnd/>
              <a:tailEnd/>
            </a:ln>
          </p:spPr>
          <p:txBody>
            <a:bodyPr wrap="none" anchor="ctr"/>
            <a:lstStyle/>
            <a:p>
              <a:endParaRPr lang="en-US"/>
            </a:p>
          </p:txBody>
        </p:sp>
      </p:grpSp>
      <p:grpSp>
        <p:nvGrpSpPr>
          <p:cNvPr id="8" name="Group 25"/>
          <p:cNvGrpSpPr>
            <a:grpSpLocks/>
          </p:cNvGrpSpPr>
          <p:nvPr/>
        </p:nvGrpSpPr>
        <p:grpSpPr bwMode="auto">
          <a:xfrm>
            <a:off x="5423881" y="3355446"/>
            <a:ext cx="3351819" cy="3321050"/>
            <a:chOff x="3408" y="2054"/>
            <a:chExt cx="1960" cy="2092"/>
          </a:xfrm>
        </p:grpSpPr>
        <p:pic>
          <p:nvPicPr>
            <p:cNvPr id="5128" name="Picture 23" descr="Denominational Church Building"/>
            <p:cNvPicPr>
              <a:picLocks noChangeAspect="1" noChangeArrowheads="1"/>
            </p:cNvPicPr>
            <p:nvPr/>
          </p:nvPicPr>
          <p:blipFill>
            <a:blip r:embed="rId2" cstate="print"/>
            <a:srcRect/>
            <a:stretch>
              <a:fillRect/>
            </a:stretch>
          </p:blipFill>
          <p:spPr bwMode="auto">
            <a:xfrm>
              <a:off x="3408" y="2054"/>
              <a:ext cx="1960" cy="1727"/>
            </a:xfrm>
            <a:prstGeom prst="rect">
              <a:avLst/>
            </a:prstGeom>
            <a:noFill/>
            <a:ln w="9525">
              <a:noFill/>
              <a:miter lim="800000"/>
              <a:headEnd/>
              <a:tailEnd/>
            </a:ln>
          </p:spPr>
        </p:pic>
        <p:sp>
          <p:nvSpPr>
            <p:cNvPr id="5129" name="Text Box 24"/>
            <p:cNvSpPr txBox="1">
              <a:spLocks noChangeArrowheads="1"/>
            </p:cNvSpPr>
            <p:nvPr/>
          </p:nvSpPr>
          <p:spPr bwMode="auto">
            <a:xfrm>
              <a:off x="3548" y="3781"/>
              <a:ext cx="1693" cy="365"/>
            </a:xfrm>
            <a:prstGeom prst="rect">
              <a:avLst/>
            </a:prstGeom>
            <a:noFill/>
            <a:ln w="9525">
              <a:noFill/>
              <a:miter lim="800000"/>
              <a:headEnd/>
              <a:tailEnd/>
            </a:ln>
          </p:spPr>
          <p:txBody>
            <a:bodyPr wrap="square">
              <a:spAutoFit/>
            </a:bodyPr>
            <a:lstStyle/>
            <a:p>
              <a:pPr>
                <a:spcBef>
                  <a:spcPct val="50000"/>
                </a:spcBef>
              </a:pPr>
              <a:r>
                <a:rPr lang="en-US" sz="3200" b="1" dirty="0">
                  <a:latin typeface="PosterBodoni BT"/>
                </a:rPr>
                <a:t>Invisible Church</a:t>
              </a:r>
            </a:p>
          </p:txBody>
        </p:sp>
      </p:grpSp>
      <p:sp>
        <p:nvSpPr>
          <p:cNvPr id="27" name="Rectangle 26">
            <a:extLst>
              <a:ext uri="{FF2B5EF4-FFF2-40B4-BE49-F238E27FC236}">
                <a16:creationId xmlns:a16="http://schemas.microsoft.com/office/drawing/2014/main" id="{FE8DF0EC-1D08-72FD-4628-5BD7296ADC5F}"/>
              </a:ext>
            </a:extLst>
          </p:cNvPr>
          <p:cNvSpPr/>
          <p:nvPr/>
        </p:nvSpPr>
        <p:spPr>
          <a:xfrm>
            <a:off x="1409700" y="2063750"/>
            <a:ext cx="7696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Dollar Bill"/>
          <p:cNvPicPr>
            <a:picLocks noChangeAspect="1" noChangeArrowheads="1"/>
          </p:cNvPicPr>
          <p:nvPr/>
        </p:nvPicPr>
        <p:blipFill>
          <a:blip r:embed="rId3" cstate="print"/>
          <a:srcRect/>
          <a:stretch>
            <a:fillRect/>
          </a:stretch>
        </p:blipFill>
        <p:spPr bwMode="auto">
          <a:xfrm>
            <a:off x="5410200" y="1486631"/>
            <a:ext cx="3263900" cy="1373188"/>
          </a:xfrm>
          <a:prstGeom prst="rect">
            <a:avLst/>
          </a:prstGeom>
          <a:noFill/>
          <a:ln w="9525">
            <a:noFill/>
            <a:miter lim="800000"/>
            <a:headEnd/>
            <a:tailEnd/>
          </a:ln>
        </p:spPr>
      </p:pic>
      <p:grpSp>
        <p:nvGrpSpPr>
          <p:cNvPr id="2" name="Group 26"/>
          <p:cNvGrpSpPr>
            <a:grpSpLocks/>
          </p:cNvGrpSpPr>
          <p:nvPr/>
        </p:nvGrpSpPr>
        <p:grpSpPr bwMode="auto">
          <a:xfrm>
            <a:off x="611188" y="1329468"/>
            <a:ext cx="3810000" cy="1981200"/>
            <a:chOff x="336" y="912"/>
            <a:chExt cx="2400" cy="1248"/>
          </a:xfrm>
        </p:grpSpPr>
        <p:grpSp>
          <p:nvGrpSpPr>
            <p:cNvPr id="5136" name="Group 14"/>
            <p:cNvGrpSpPr>
              <a:grpSpLocks/>
            </p:cNvGrpSpPr>
            <p:nvPr/>
          </p:nvGrpSpPr>
          <p:grpSpPr bwMode="auto">
            <a:xfrm>
              <a:off x="336" y="912"/>
              <a:ext cx="1968" cy="1248"/>
              <a:chOff x="576" y="912"/>
              <a:chExt cx="1968" cy="1248"/>
            </a:xfrm>
          </p:grpSpPr>
          <p:grpSp>
            <p:nvGrpSpPr>
              <p:cNvPr id="5138" name="Group 11"/>
              <p:cNvGrpSpPr>
                <a:grpSpLocks/>
              </p:cNvGrpSpPr>
              <p:nvPr/>
            </p:nvGrpSpPr>
            <p:grpSpPr bwMode="auto">
              <a:xfrm>
                <a:off x="687" y="1003"/>
                <a:ext cx="1751" cy="1051"/>
                <a:chOff x="1096" y="864"/>
                <a:chExt cx="1751" cy="1051"/>
              </a:xfrm>
            </p:grpSpPr>
            <p:pic>
              <p:nvPicPr>
                <p:cNvPr id="5140" name="Picture 6" descr="Half Dollar"/>
                <p:cNvPicPr>
                  <a:picLocks noChangeAspect="1" noChangeArrowheads="1"/>
                </p:cNvPicPr>
                <p:nvPr/>
              </p:nvPicPr>
              <p:blipFill>
                <a:blip r:embed="rId4" cstate="print"/>
                <a:srcRect/>
                <a:stretch>
                  <a:fillRect/>
                </a:stretch>
              </p:blipFill>
              <p:spPr bwMode="auto">
                <a:xfrm>
                  <a:off x="1632" y="864"/>
                  <a:ext cx="697" cy="665"/>
                </a:xfrm>
                <a:prstGeom prst="rect">
                  <a:avLst/>
                </a:prstGeom>
                <a:noFill/>
                <a:ln w="9525">
                  <a:noFill/>
                  <a:miter lim="800000"/>
                  <a:headEnd/>
                  <a:tailEnd/>
                </a:ln>
              </p:spPr>
            </p:pic>
            <p:pic>
              <p:nvPicPr>
                <p:cNvPr id="5141" name="Picture 7" descr="Quarter"/>
                <p:cNvPicPr>
                  <a:picLocks noChangeAspect="1" noChangeArrowheads="1"/>
                </p:cNvPicPr>
                <p:nvPr/>
              </p:nvPicPr>
              <p:blipFill>
                <a:blip r:embed="rId5" cstate="print"/>
                <a:srcRect/>
                <a:stretch>
                  <a:fillRect/>
                </a:stretch>
              </p:blipFill>
              <p:spPr bwMode="auto">
                <a:xfrm>
                  <a:off x="2329" y="1270"/>
                  <a:ext cx="518" cy="518"/>
                </a:xfrm>
                <a:prstGeom prst="rect">
                  <a:avLst/>
                </a:prstGeom>
                <a:noFill/>
                <a:ln w="9525">
                  <a:noFill/>
                  <a:miter lim="800000"/>
                  <a:headEnd/>
                  <a:tailEnd/>
                </a:ln>
              </p:spPr>
            </p:pic>
            <p:pic>
              <p:nvPicPr>
                <p:cNvPr id="5142" name="Picture 8" descr="Dime"/>
                <p:cNvPicPr>
                  <a:picLocks noChangeAspect="1" noChangeArrowheads="1"/>
                </p:cNvPicPr>
                <p:nvPr/>
              </p:nvPicPr>
              <p:blipFill>
                <a:blip r:embed="rId6" cstate="print"/>
                <a:srcRect/>
                <a:stretch>
                  <a:fillRect/>
                </a:stretch>
              </p:blipFill>
              <p:spPr bwMode="auto">
                <a:xfrm>
                  <a:off x="1946" y="1529"/>
                  <a:ext cx="383" cy="386"/>
                </a:xfrm>
                <a:prstGeom prst="rect">
                  <a:avLst/>
                </a:prstGeom>
                <a:noFill/>
                <a:ln w="9525">
                  <a:noFill/>
                  <a:miter lim="800000"/>
                  <a:headEnd/>
                  <a:tailEnd/>
                </a:ln>
              </p:spPr>
            </p:pic>
            <p:pic>
              <p:nvPicPr>
                <p:cNvPr id="5143" name="Picture 9" descr="Dime"/>
                <p:cNvPicPr>
                  <a:picLocks noChangeAspect="1" noChangeArrowheads="1"/>
                </p:cNvPicPr>
                <p:nvPr/>
              </p:nvPicPr>
              <p:blipFill>
                <a:blip r:embed="rId6" cstate="print"/>
                <a:srcRect/>
                <a:stretch>
                  <a:fillRect/>
                </a:stretch>
              </p:blipFill>
              <p:spPr bwMode="auto">
                <a:xfrm>
                  <a:off x="1563" y="1529"/>
                  <a:ext cx="383" cy="386"/>
                </a:xfrm>
                <a:prstGeom prst="rect">
                  <a:avLst/>
                </a:prstGeom>
                <a:noFill/>
                <a:ln w="9525">
                  <a:noFill/>
                  <a:miter lim="800000"/>
                  <a:headEnd/>
                  <a:tailEnd/>
                </a:ln>
              </p:spPr>
            </p:pic>
            <p:pic>
              <p:nvPicPr>
                <p:cNvPr id="5144" name="Picture 10" descr="Nickel"/>
                <p:cNvPicPr>
                  <a:picLocks noChangeAspect="1" noChangeArrowheads="1"/>
                </p:cNvPicPr>
                <p:nvPr/>
              </p:nvPicPr>
              <p:blipFill>
                <a:blip r:embed="rId7" cstate="print"/>
                <a:srcRect/>
                <a:stretch>
                  <a:fillRect/>
                </a:stretch>
              </p:blipFill>
              <p:spPr bwMode="auto">
                <a:xfrm>
                  <a:off x="1096" y="1270"/>
                  <a:ext cx="467" cy="467"/>
                </a:xfrm>
                <a:prstGeom prst="rect">
                  <a:avLst/>
                </a:prstGeom>
                <a:noFill/>
                <a:ln w="9525">
                  <a:noFill/>
                  <a:miter lim="800000"/>
                  <a:headEnd/>
                  <a:tailEnd/>
                </a:ln>
              </p:spPr>
            </p:pic>
          </p:grpSp>
          <p:sp>
            <p:nvSpPr>
              <p:cNvPr id="5139" name="AutoShape 13"/>
              <p:cNvSpPr>
                <a:spLocks noChangeArrowheads="1"/>
              </p:cNvSpPr>
              <p:nvPr/>
            </p:nvSpPr>
            <p:spPr bwMode="auto">
              <a:xfrm>
                <a:off x="576" y="912"/>
                <a:ext cx="1968" cy="1248"/>
              </a:xfrm>
              <a:prstGeom prst="roundRect">
                <a:avLst>
                  <a:gd name="adj" fmla="val 16667"/>
                </a:avLst>
              </a:prstGeom>
              <a:noFill/>
              <a:ln w="12700">
                <a:solidFill>
                  <a:schemeClr val="tx1"/>
                </a:solidFill>
                <a:round/>
                <a:headEnd/>
                <a:tailEnd/>
              </a:ln>
            </p:spPr>
            <p:txBody>
              <a:bodyPr wrap="none" anchor="ctr"/>
              <a:lstStyle/>
              <a:p>
                <a:endParaRPr lang="en-US"/>
              </a:p>
            </p:txBody>
          </p:sp>
        </p:grpSp>
        <p:sp>
          <p:nvSpPr>
            <p:cNvPr id="5137" name="AutoShape 15"/>
            <p:cNvSpPr>
              <a:spLocks/>
            </p:cNvSpPr>
            <p:nvPr/>
          </p:nvSpPr>
          <p:spPr bwMode="auto">
            <a:xfrm>
              <a:off x="2448" y="912"/>
              <a:ext cx="288" cy="1248"/>
            </a:xfrm>
            <a:prstGeom prst="rightBrace">
              <a:avLst>
                <a:gd name="adj1" fmla="val 36111"/>
                <a:gd name="adj2" fmla="val 50000"/>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1+#ppt_w/2"/>
                                          </p:val>
                                        </p:tav>
                                        <p:tav tm="100000">
                                          <p:val>
                                            <p:strVal val="#ppt_x"/>
                                          </p:val>
                                        </p:tav>
                                      </p:tavLst>
                                    </p:anim>
                                    <p:anim calcmode="lin" valueType="num">
                                      <p:cBhvr additive="base">
                                        <p:cTn id="14"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enominational Tree"/>
          <p:cNvPicPr>
            <a:picLocks noChangeAspect="1" noChangeArrowheads="1"/>
          </p:cNvPicPr>
          <p:nvPr/>
        </p:nvPicPr>
        <p:blipFill>
          <a:blip r:embed="rId2" cstate="print"/>
          <a:srcRect/>
          <a:stretch>
            <a:fillRect/>
          </a:stretch>
        </p:blipFill>
        <p:spPr bwMode="auto">
          <a:xfrm>
            <a:off x="1530350" y="596900"/>
            <a:ext cx="6083300" cy="4675188"/>
          </a:xfrm>
          <a:prstGeom prst="rect">
            <a:avLst/>
          </a:prstGeom>
          <a:noFill/>
          <a:ln w="9525">
            <a:noFill/>
            <a:miter lim="800000"/>
            <a:headEnd/>
            <a:tailEnd/>
          </a:ln>
        </p:spPr>
      </p:pic>
      <p:sp>
        <p:nvSpPr>
          <p:cNvPr id="9219" name="Text Box 3"/>
          <p:cNvSpPr txBox="1">
            <a:spLocks noChangeArrowheads="1"/>
          </p:cNvSpPr>
          <p:nvPr/>
        </p:nvSpPr>
        <p:spPr bwMode="auto">
          <a:xfrm rot="-1715274">
            <a:off x="5105400" y="501650"/>
            <a:ext cx="1617663"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Catholic</a:t>
            </a:r>
          </a:p>
        </p:txBody>
      </p:sp>
      <p:sp>
        <p:nvSpPr>
          <p:cNvPr id="9220" name="Text Box 4"/>
          <p:cNvSpPr txBox="1">
            <a:spLocks noChangeArrowheads="1"/>
          </p:cNvSpPr>
          <p:nvPr/>
        </p:nvSpPr>
        <p:spPr bwMode="auto">
          <a:xfrm rot="-1340011">
            <a:off x="5173663" y="1576388"/>
            <a:ext cx="1998662" cy="579437"/>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Methodist</a:t>
            </a:r>
          </a:p>
        </p:txBody>
      </p:sp>
      <p:sp>
        <p:nvSpPr>
          <p:cNvPr id="9221" name="Text Box 5"/>
          <p:cNvSpPr txBox="1">
            <a:spLocks noChangeArrowheads="1"/>
          </p:cNvSpPr>
          <p:nvPr/>
        </p:nvSpPr>
        <p:spPr bwMode="auto">
          <a:xfrm rot="1288550">
            <a:off x="2895600" y="2519363"/>
            <a:ext cx="1371600" cy="579437"/>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Baptist</a:t>
            </a:r>
          </a:p>
        </p:txBody>
      </p:sp>
      <p:sp>
        <p:nvSpPr>
          <p:cNvPr id="9222" name="Text Box 6"/>
          <p:cNvSpPr txBox="1">
            <a:spLocks noChangeArrowheads="1"/>
          </p:cNvSpPr>
          <p:nvPr/>
        </p:nvSpPr>
        <p:spPr bwMode="auto">
          <a:xfrm>
            <a:off x="1828800" y="1081088"/>
            <a:ext cx="1652588" cy="579437"/>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rPr>
              <a:t>Lutheran</a:t>
            </a:r>
          </a:p>
        </p:txBody>
      </p:sp>
      <p:sp>
        <p:nvSpPr>
          <p:cNvPr id="9223" name="Text Box 7"/>
          <p:cNvSpPr txBox="1">
            <a:spLocks noChangeArrowheads="1"/>
          </p:cNvSpPr>
          <p:nvPr/>
        </p:nvSpPr>
        <p:spPr bwMode="auto">
          <a:xfrm rot="1100686">
            <a:off x="1160463" y="1754188"/>
            <a:ext cx="3090862" cy="579437"/>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7</a:t>
            </a:r>
            <a:r>
              <a:rPr lang="en-US" sz="3200" baseline="30000">
                <a:latin typeface="Times New Roman" pitchFamily="18" charset="0"/>
              </a:rPr>
              <a:t>th</a:t>
            </a:r>
            <a:r>
              <a:rPr lang="en-US" sz="3200">
                <a:latin typeface="Times New Roman" pitchFamily="18" charset="0"/>
              </a:rPr>
              <a:t> Day Adventist</a:t>
            </a:r>
          </a:p>
        </p:txBody>
      </p:sp>
      <p:sp>
        <p:nvSpPr>
          <p:cNvPr id="9224" name="Text Box 8"/>
          <p:cNvSpPr txBox="1">
            <a:spLocks noChangeArrowheads="1"/>
          </p:cNvSpPr>
          <p:nvPr/>
        </p:nvSpPr>
        <p:spPr bwMode="auto">
          <a:xfrm>
            <a:off x="800100" y="3048000"/>
            <a:ext cx="2057400" cy="641350"/>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Not This:</a:t>
            </a:r>
          </a:p>
        </p:txBody>
      </p:sp>
      <p:sp>
        <p:nvSpPr>
          <p:cNvPr id="9225" name="Text Box 9"/>
          <p:cNvSpPr txBox="1">
            <a:spLocks noChangeArrowheads="1"/>
          </p:cNvSpPr>
          <p:nvPr/>
        </p:nvSpPr>
        <p:spPr bwMode="auto">
          <a:xfrm>
            <a:off x="571500" y="5893565"/>
            <a:ext cx="8001000" cy="523220"/>
          </a:xfrm>
          <a:prstGeom prst="rect">
            <a:avLst/>
          </a:prstGeom>
          <a:solidFill>
            <a:schemeClr val="accent1"/>
          </a:solidFill>
          <a:ln w="9525">
            <a:noFill/>
            <a:miter lim="800000"/>
            <a:headEnd/>
            <a:tailEnd/>
          </a:ln>
        </p:spPr>
        <p:txBody>
          <a:bodyPr>
            <a:spAutoFit/>
          </a:bodyPr>
          <a:lstStyle/>
          <a:p>
            <a:pPr>
              <a:spcBef>
                <a:spcPct val="50000"/>
              </a:spcBef>
            </a:pPr>
            <a:r>
              <a:rPr lang="en-US" sz="2800" b="1" dirty="0">
                <a:latin typeface="Times New Roman" pitchFamily="18" charset="0"/>
              </a:rPr>
              <a:t>John 15:5 – “I am the vine … Ye are the branches”</a:t>
            </a:r>
          </a:p>
        </p:txBody>
      </p:sp>
      <p:sp>
        <p:nvSpPr>
          <p:cNvPr id="9226" name="Text Box 10"/>
          <p:cNvSpPr txBox="1">
            <a:spLocks noChangeArrowheads="1"/>
          </p:cNvSpPr>
          <p:nvPr/>
        </p:nvSpPr>
        <p:spPr bwMode="auto">
          <a:xfrm rot="717632">
            <a:off x="2564666" y="495739"/>
            <a:ext cx="1814045" cy="584775"/>
          </a:xfrm>
          <a:prstGeom prst="rect">
            <a:avLst/>
          </a:prstGeom>
          <a:noFill/>
          <a:ln w="9525">
            <a:noFill/>
            <a:miter lim="800000"/>
            <a:headEnd/>
            <a:tailEnd/>
          </a:ln>
        </p:spPr>
        <p:txBody>
          <a:bodyPr wrap="square">
            <a:spAutoFit/>
          </a:bodyPr>
          <a:lstStyle/>
          <a:p>
            <a:pPr>
              <a:spcBef>
                <a:spcPct val="50000"/>
              </a:spcBef>
            </a:pPr>
            <a:r>
              <a:rPr lang="en-US" sz="3200" dirty="0">
                <a:latin typeface="Times New Roman" pitchFamily="18" charset="0"/>
              </a:rPr>
              <a:t>Mormon</a:t>
            </a:r>
          </a:p>
        </p:txBody>
      </p:sp>
      <p:sp>
        <p:nvSpPr>
          <p:cNvPr id="9227" name="Text Box 11"/>
          <p:cNvSpPr txBox="1">
            <a:spLocks noChangeArrowheads="1"/>
          </p:cNvSpPr>
          <p:nvPr/>
        </p:nvSpPr>
        <p:spPr bwMode="auto">
          <a:xfrm rot="-890168">
            <a:off x="5167313" y="2032000"/>
            <a:ext cx="3298825"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Jehovah’s Witness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0-#ppt_w/2"/>
                                          </p:val>
                                        </p:tav>
                                        <p:tav tm="100000">
                                          <p:val>
                                            <p:strVal val="#ppt_x"/>
                                          </p:val>
                                        </p:tav>
                                      </p:tavLst>
                                    </p:anim>
                                    <p:anim calcmode="lin" valueType="num">
                                      <p:cBhvr additive="base">
                                        <p:cTn id="8"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1+#ppt_w/2"/>
                                          </p:val>
                                        </p:tav>
                                        <p:tav tm="100000">
                                          <p:val>
                                            <p:strVal val="#ppt_x"/>
                                          </p:val>
                                        </p:tav>
                                      </p:tavLst>
                                    </p:anim>
                                    <p:anim calcmode="lin" valueType="num">
                                      <p:cBhvr additive="base">
                                        <p:cTn id="14"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P spid="9222" grpId="0" autoUpdateAnimBg="0"/>
      <p:bldP spid="9223" grpId="0" autoUpdateAnimBg="0"/>
      <p:bldP spid="9224" grpId="0" autoUpdateAnimBg="0"/>
      <p:bldP spid="9225" grpId="0" animBg="1" autoUpdateAnimBg="0"/>
      <p:bldP spid="9226" grpId="0" autoUpdateAnimBg="0"/>
      <p:bldP spid="92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enominational Tree"/>
          <p:cNvPicPr>
            <a:picLocks noChangeAspect="1" noChangeArrowheads="1"/>
          </p:cNvPicPr>
          <p:nvPr/>
        </p:nvPicPr>
        <p:blipFill>
          <a:blip r:embed="rId2" cstate="print"/>
          <a:srcRect/>
          <a:stretch>
            <a:fillRect/>
          </a:stretch>
        </p:blipFill>
        <p:spPr bwMode="auto">
          <a:xfrm>
            <a:off x="1530350" y="596900"/>
            <a:ext cx="6083300" cy="4675188"/>
          </a:xfrm>
          <a:prstGeom prst="rect">
            <a:avLst/>
          </a:prstGeom>
          <a:noFill/>
          <a:ln w="9525">
            <a:noFill/>
            <a:miter lim="800000"/>
            <a:headEnd/>
            <a:tailEnd/>
          </a:ln>
        </p:spPr>
      </p:pic>
      <p:sp>
        <p:nvSpPr>
          <p:cNvPr id="7173" name="Text Box 5"/>
          <p:cNvSpPr txBox="1">
            <a:spLocks noChangeArrowheads="1"/>
          </p:cNvSpPr>
          <p:nvPr/>
        </p:nvSpPr>
        <p:spPr bwMode="auto">
          <a:xfrm rot="-1715274">
            <a:off x="5119688" y="560388"/>
            <a:ext cx="1371600" cy="579437"/>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James</a:t>
            </a:r>
          </a:p>
        </p:txBody>
      </p:sp>
      <p:sp>
        <p:nvSpPr>
          <p:cNvPr id="7174" name="Text Box 6"/>
          <p:cNvSpPr txBox="1">
            <a:spLocks noChangeArrowheads="1"/>
          </p:cNvSpPr>
          <p:nvPr/>
        </p:nvSpPr>
        <p:spPr bwMode="auto">
          <a:xfrm rot="-1340011">
            <a:off x="5159375" y="1509713"/>
            <a:ext cx="2347913" cy="579437"/>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rPr>
              <a:t>Richard</a:t>
            </a:r>
          </a:p>
        </p:txBody>
      </p:sp>
      <p:sp>
        <p:nvSpPr>
          <p:cNvPr id="7175" name="Text Box 7"/>
          <p:cNvSpPr txBox="1">
            <a:spLocks noChangeArrowheads="1"/>
          </p:cNvSpPr>
          <p:nvPr/>
        </p:nvSpPr>
        <p:spPr bwMode="auto">
          <a:xfrm rot="1288550">
            <a:off x="2530475" y="2500313"/>
            <a:ext cx="2016125" cy="579437"/>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rPr>
              <a:t>Kaitlyn</a:t>
            </a:r>
          </a:p>
        </p:txBody>
      </p:sp>
      <p:sp>
        <p:nvSpPr>
          <p:cNvPr id="7177" name="Text Box 9"/>
          <p:cNvSpPr txBox="1">
            <a:spLocks noChangeArrowheads="1"/>
          </p:cNvSpPr>
          <p:nvPr/>
        </p:nvSpPr>
        <p:spPr bwMode="auto">
          <a:xfrm rot="1100686">
            <a:off x="1736725" y="1711325"/>
            <a:ext cx="1697038"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rPr>
              <a:t>Chris</a:t>
            </a:r>
          </a:p>
        </p:txBody>
      </p:sp>
      <p:sp>
        <p:nvSpPr>
          <p:cNvPr id="7179" name="Text Box 11"/>
          <p:cNvSpPr txBox="1">
            <a:spLocks noChangeArrowheads="1"/>
          </p:cNvSpPr>
          <p:nvPr/>
        </p:nvSpPr>
        <p:spPr bwMode="auto">
          <a:xfrm>
            <a:off x="800100" y="3048000"/>
            <a:ext cx="2057400" cy="641350"/>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But This:</a:t>
            </a:r>
          </a:p>
        </p:txBody>
      </p:sp>
      <p:sp>
        <p:nvSpPr>
          <p:cNvPr id="7180" name="Text Box 12"/>
          <p:cNvSpPr txBox="1">
            <a:spLocks noChangeArrowheads="1"/>
          </p:cNvSpPr>
          <p:nvPr/>
        </p:nvSpPr>
        <p:spPr bwMode="auto">
          <a:xfrm>
            <a:off x="582181" y="5624061"/>
            <a:ext cx="8001000" cy="946150"/>
          </a:xfrm>
          <a:prstGeom prst="rect">
            <a:avLst/>
          </a:prstGeom>
          <a:solidFill>
            <a:schemeClr val="accent1"/>
          </a:solidFill>
          <a:ln w="9525">
            <a:noFill/>
            <a:miter lim="800000"/>
            <a:headEnd/>
            <a:tailEnd/>
          </a:ln>
          <a:effectLst/>
        </p:spPr>
        <p:txBody>
          <a:bodyPr>
            <a:spAutoFit/>
          </a:bodyPr>
          <a:lstStyle/>
          <a:p>
            <a:pPr algn="ctr">
              <a:spcBef>
                <a:spcPct val="50000"/>
              </a:spcBef>
              <a:defRPr/>
            </a:pPr>
            <a:r>
              <a:rPr lang="en-US" sz="2800" b="1" dirty="0">
                <a:latin typeface="Times New Roman" pitchFamily="18" charset="0"/>
              </a:rPr>
              <a:t>John 15:5-6</a:t>
            </a:r>
            <a:r>
              <a:rPr lang="en-US" sz="2800" dirty="0">
                <a:latin typeface="Times New Roman" pitchFamily="18" charset="0"/>
              </a:rPr>
              <a:t> – “</a:t>
            </a:r>
            <a:r>
              <a:rPr lang="en-US" sz="2800" b="1" dirty="0">
                <a:solidFill>
                  <a:srgbClr val="0070C0"/>
                </a:solidFill>
                <a:effectLst>
                  <a:outerShdw blurRad="38100" dist="38100" dir="2700000" algn="tl">
                    <a:srgbClr val="000000"/>
                  </a:outerShdw>
                </a:effectLst>
                <a:latin typeface="Times New Roman" pitchFamily="18" charset="0"/>
              </a:rPr>
              <a:t>He</a:t>
            </a:r>
            <a:r>
              <a:rPr lang="en-US" sz="2800" b="1" dirty="0">
                <a:latin typeface="Times New Roman" pitchFamily="18" charset="0"/>
              </a:rPr>
              <a:t> who abides in me … If </a:t>
            </a:r>
            <a:r>
              <a:rPr lang="en-US" sz="2800" b="1" dirty="0">
                <a:solidFill>
                  <a:srgbClr val="0070C0"/>
                </a:solidFill>
                <a:effectLst>
                  <a:outerShdw blurRad="38100" dist="38100" dir="2700000" algn="tl">
                    <a:srgbClr val="000000"/>
                  </a:outerShdw>
                </a:effectLst>
                <a:latin typeface="Times New Roman" pitchFamily="18" charset="0"/>
              </a:rPr>
              <a:t>anyone</a:t>
            </a:r>
            <a:r>
              <a:rPr lang="en-US" sz="2800" b="1" dirty="0">
                <a:latin typeface="Times New Roman" pitchFamily="18" charset="0"/>
              </a:rPr>
              <a:t> does not abide in me … </a:t>
            </a:r>
            <a:r>
              <a:rPr lang="en-US" sz="2800" b="1" dirty="0">
                <a:solidFill>
                  <a:srgbClr val="0070C0"/>
                </a:solidFill>
                <a:effectLst>
                  <a:outerShdw blurRad="38100" dist="38100" dir="2700000" algn="tl">
                    <a:srgbClr val="000000"/>
                  </a:outerShdw>
                </a:effectLst>
                <a:latin typeface="Times New Roman" pitchFamily="18" charset="0"/>
              </a:rPr>
              <a:t>he</a:t>
            </a:r>
            <a:r>
              <a:rPr lang="en-US" sz="2800" b="1" dirty="0">
                <a:latin typeface="Times New Roman" pitchFamily="18" charset="0"/>
              </a:rPr>
              <a:t> is cast out</a:t>
            </a:r>
            <a:r>
              <a:rPr lang="en-US" sz="2800" dirty="0">
                <a:latin typeface="Times New Roman" pitchFamily="18" charset="0"/>
              </a:rPr>
              <a:t> …”</a:t>
            </a:r>
          </a:p>
        </p:txBody>
      </p:sp>
      <p:sp>
        <p:nvSpPr>
          <p:cNvPr id="7181" name="Text Box 13"/>
          <p:cNvSpPr txBox="1">
            <a:spLocks noChangeArrowheads="1"/>
          </p:cNvSpPr>
          <p:nvPr/>
        </p:nvSpPr>
        <p:spPr bwMode="auto">
          <a:xfrm rot="717632">
            <a:off x="2566988" y="425450"/>
            <a:ext cx="1138237"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Peter</a:t>
            </a:r>
          </a:p>
        </p:txBody>
      </p:sp>
      <p:sp>
        <p:nvSpPr>
          <p:cNvPr id="7182" name="Text Box 14"/>
          <p:cNvSpPr txBox="1">
            <a:spLocks noChangeArrowheads="1"/>
          </p:cNvSpPr>
          <p:nvPr/>
        </p:nvSpPr>
        <p:spPr bwMode="auto">
          <a:xfrm rot="-890168">
            <a:off x="5172075" y="2071688"/>
            <a:ext cx="2986088" cy="579437"/>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Micky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0-#ppt_w/2"/>
                                          </p:val>
                                        </p:tav>
                                        <p:tav tm="100000">
                                          <p:val>
                                            <p:strVal val="#ppt_x"/>
                                          </p:val>
                                        </p:tav>
                                      </p:tavLst>
                                    </p:anim>
                                    <p:anim calcmode="lin" valueType="num">
                                      <p:cBhvr additive="base">
                                        <p:cTn id="8"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1+#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5" grpId="0" autoUpdateAnimBg="0"/>
      <p:bldP spid="7177" grpId="0" autoUpdateAnimBg="0"/>
      <p:bldP spid="7179" grpId="0" autoUpdateAnimBg="0"/>
      <p:bldP spid="7180" grpId="0" animBg="1" autoUpdateAnimBg="0"/>
      <p:bldP spid="7181" grpId="0" autoUpdateAnimBg="0"/>
      <p:bldP spid="718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0014" y="798294"/>
            <a:ext cx="7313612" cy="646331"/>
          </a:xfrm>
          <a:noFill/>
        </p:spPr>
        <p:txBody>
          <a:bodyPr>
            <a:spAutoFit/>
          </a:bodyPr>
          <a:lstStyle/>
          <a:p>
            <a:pPr algn="ctr" eaLnBrk="1" hangingPunct="1">
              <a:defRPr/>
            </a:pPr>
            <a:r>
              <a:rPr lang="en-US" b="1" dirty="0">
                <a:solidFill>
                  <a:schemeClr val="tx1"/>
                </a:solidFill>
              </a:rPr>
              <a:t>The New Testament Church</a:t>
            </a:r>
          </a:p>
        </p:txBody>
      </p:sp>
      <p:sp>
        <p:nvSpPr>
          <p:cNvPr id="10243" name="Rectangle 3"/>
          <p:cNvSpPr>
            <a:spLocks noGrp="1" noChangeArrowheads="1"/>
          </p:cNvSpPr>
          <p:nvPr>
            <p:ph idx="1"/>
          </p:nvPr>
        </p:nvSpPr>
        <p:spPr>
          <a:xfrm>
            <a:off x="419100" y="1676400"/>
            <a:ext cx="8801100" cy="4918269"/>
          </a:xfrm>
        </p:spPr>
        <p:txBody>
          <a:bodyPr>
            <a:spAutoFit/>
          </a:bodyPr>
          <a:lstStyle/>
          <a:p>
            <a:pPr eaLnBrk="1" hangingPunct="1">
              <a:lnSpc>
                <a:spcPct val="90000"/>
              </a:lnSpc>
              <a:defRPr/>
            </a:pPr>
            <a:r>
              <a:rPr lang="en-US" sz="2800" b="1" dirty="0"/>
              <a:t>Founded upon Jesus Christ, the Son of God.</a:t>
            </a:r>
            <a:r>
              <a:rPr lang="en-US" sz="2800" dirty="0"/>
              <a:t> </a:t>
            </a:r>
            <a:r>
              <a:rPr lang="en-US" sz="2800" dirty="0">
                <a:solidFill>
                  <a:srgbClr val="0070C0"/>
                </a:solidFill>
              </a:rPr>
              <a:t>Matthew 16:18; 1 Corinthians 3:11; </a:t>
            </a:r>
            <a:br>
              <a:rPr lang="en-US" sz="2800" dirty="0">
                <a:solidFill>
                  <a:srgbClr val="0070C0"/>
                </a:solidFill>
              </a:rPr>
            </a:br>
            <a:r>
              <a:rPr lang="en-US" sz="2800" dirty="0">
                <a:solidFill>
                  <a:srgbClr val="0070C0"/>
                </a:solidFill>
              </a:rPr>
              <a:t>1 Corinthians. 2:2</a:t>
            </a:r>
          </a:p>
          <a:p>
            <a:pPr eaLnBrk="1" hangingPunct="1">
              <a:lnSpc>
                <a:spcPct val="90000"/>
              </a:lnSpc>
              <a:defRPr/>
            </a:pPr>
            <a:r>
              <a:rPr lang="en-US" sz="2800" b="1" dirty="0"/>
              <a:t>Began in Jerusalem about 33 A.D.</a:t>
            </a:r>
            <a:br>
              <a:rPr lang="en-US" sz="2800" b="1" dirty="0"/>
            </a:br>
            <a:r>
              <a:rPr lang="en-US" sz="2800" dirty="0">
                <a:solidFill>
                  <a:srgbClr val="0070C0"/>
                </a:solidFill>
              </a:rPr>
              <a:t>Isaiah 2:3; Matthew 3:2; Matthew 4:17; Mark 1:14-15; Luke 10:9; Matthew 10:7; Mark 9:1; Luke 24:44ff; Acts 1:6-8; </a:t>
            </a:r>
            <a:br>
              <a:rPr lang="en-US" sz="2800" dirty="0">
                <a:solidFill>
                  <a:srgbClr val="0070C0"/>
                </a:solidFill>
              </a:rPr>
            </a:br>
            <a:r>
              <a:rPr lang="en-US" sz="2800" dirty="0">
                <a:solidFill>
                  <a:srgbClr val="0070C0"/>
                </a:solidFill>
              </a:rPr>
              <a:t>2:1-4,47; 11:15</a:t>
            </a:r>
          </a:p>
          <a:p>
            <a:pPr eaLnBrk="1" hangingPunct="1">
              <a:lnSpc>
                <a:spcPct val="90000"/>
              </a:lnSpc>
              <a:defRPr/>
            </a:pPr>
            <a:r>
              <a:rPr lang="en-US" sz="2800" b="1" dirty="0"/>
              <a:t>Christ is its head and only source of authority.</a:t>
            </a:r>
            <a:r>
              <a:rPr lang="en-US" sz="2800" dirty="0"/>
              <a:t> </a:t>
            </a:r>
            <a:r>
              <a:rPr lang="en-US" sz="2800" dirty="0">
                <a:solidFill>
                  <a:srgbClr val="0070C0"/>
                </a:solidFill>
              </a:rPr>
              <a:t>Matthew 28:19;</a:t>
            </a:r>
            <a:br>
              <a:rPr lang="en-US" sz="2800" dirty="0">
                <a:solidFill>
                  <a:srgbClr val="0070C0"/>
                </a:solidFill>
              </a:rPr>
            </a:br>
            <a:r>
              <a:rPr lang="en-US" sz="2800" dirty="0">
                <a:solidFill>
                  <a:srgbClr val="0070C0"/>
                </a:solidFill>
              </a:rPr>
              <a:t>Ephesians 1:22-23; Matthew 21:23-27; Matthew 7:21; Luke 6:46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0014" y="798294"/>
            <a:ext cx="7313612" cy="646331"/>
          </a:xfrm>
          <a:noFill/>
        </p:spPr>
        <p:txBody>
          <a:bodyPr>
            <a:spAutoFit/>
          </a:bodyPr>
          <a:lstStyle/>
          <a:p>
            <a:pPr algn="ctr" eaLnBrk="1" hangingPunct="1">
              <a:defRPr/>
            </a:pPr>
            <a:r>
              <a:rPr lang="en-US" b="1" dirty="0">
                <a:solidFill>
                  <a:schemeClr val="tx1"/>
                </a:solidFill>
              </a:rPr>
              <a:t>The New Testament Church</a:t>
            </a:r>
          </a:p>
        </p:txBody>
      </p:sp>
      <p:sp>
        <p:nvSpPr>
          <p:cNvPr id="11267" name="Rectangle 3"/>
          <p:cNvSpPr>
            <a:spLocks noGrp="1" noChangeArrowheads="1"/>
          </p:cNvSpPr>
          <p:nvPr>
            <p:ph idx="1"/>
          </p:nvPr>
        </p:nvSpPr>
        <p:spPr>
          <a:xfrm>
            <a:off x="190500" y="1727200"/>
            <a:ext cx="8763000" cy="3022366"/>
          </a:xfrm>
        </p:spPr>
        <p:txBody>
          <a:bodyPr>
            <a:spAutoFit/>
          </a:bodyPr>
          <a:lstStyle/>
          <a:p>
            <a:pPr eaLnBrk="1" hangingPunct="1">
              <a:defRPr/>
            </a:pPr>
            <a:r>
              <a:rPr lang="en-US" sz="2800" b="1" dirty="0"/>
              <a:t>Organized after the divine pattern.</a:t>
            </a:r>
            <a:r>
              <a:rPr lang="en-US" sz="2800" b="1" dirty="0">
                <a:solidFill>
                  <a:schemeClr val="bg2"/>
                </a:solidFill>
              </a:rPr>
              <a:t> </a:t>
            </a:r>
          </a:p>
          <a:p>
            <a:pPr marL="0" indent="0" eaLnBrk="1" hangingPunct="1">
              <a:buNone/>
              <a:defRPr/>
            </a:pPr>
            <a:r>
              <a:rPr lang="en-US" sz="2800" b="1" dirty="0">
                <a:solidFill>
                  <a:schemeClr val="bg2"/>
                </a:solidFill>
              </a:rPr>
              <a:t>	</a:t>
            </a:r>
            <a:r>
              <a:rPr lang="en-US" sz="2800" dirty="0">
                <a:solidFill>
                  <a:srgbClr val="0070C0"/>
                </a:solidFill>
              </a:rPr>
              <a:t>Philippians 1:1</a:t>
            </a:r>
          </a:p>
          <a:p>
            <a:pPr lvl="1" eaLnBrk="1" hangingPunct="1">
              <a:defRPr/>
            </a:pPr>
            <a:r>
              <a:rPr lang="en-US" sz="2800" dirty="0"/>
              <a:t>Elders:</a:t>
            </a:r>
            <a:r>
              <a:rPr lang="en-US" sz="2800" dirty="0">
                <a:solidFill>
                  <a:schemeClr val="bg2"/>
                </a:solidFill>
              </a:rPr>
              <a:t> </a:t>
            </a:r>
            <a:r>
              <a:rPr lang="en-US" sz="2800" dirty="0">
                <a:solidFill>
                  <a:srgbClr val="0070C0"/>
                </a:solidFill>
              </a:rPr>
              <a:t>Acts 14:23; 20:28; 1 Peter 5:1ff; </a:t>
            </a:r>
            <a:br>
              <a:rPr lang="en-US" sz="2800" dirty="0">
                <a:solidFill>
                  <a:srgbClr val="0070C0"/>
                </a:solidFill>
              </a:rPr>
            </a:br>
            <a:r>
              <a:rPr lang="en-US" sz="2800" dirty="0">
                <a:solidFill>
                  <a:srgbClr val="0070C0"/>
                </a:solidFill>
              </a:rPr>
              <a:t>1 Timothy 3:1-7; Titus 1:5-7</a:t>
            </a:r>
          </a:p>
          <a:p>
            <a:pPr lvl="1" eaLnBrk="1" hangingPunct="1">
              <a:defRPr/>
            </a:pPr>
            <a:r>
              <a:rPr lang="en-US" sz="2800" dirty="0"/>
              <a:t>Deacons: </a:t>
            </a:r>
            <a:r>
              <a:rPr lang="en-US" sz="2800" dirty="0">
                <a:solidFill>
                  <a:srgbClr val="0070C0"/>
                </a:solidFill>
              </a:rPr>
              <a:t>1 Timothy 3:8-13</a:t>
            </a:r>
          </a:p>
          <a:p>
            <a:pPr lvl="1" eaLnBrk="1" hangingPunct="1">
              <a:defRPr/>
            </a:pPr>
            <a:r>
              <a:rPr lang="en-US" sz="2800" dirty="0"/>
              <a:t>Members: </a:t>
            </a:r>
            <a:r>
              <a:rPr lang="en-US" sz="2800" dirty="0">
                <a:solidFill>
                  <a:srgbClr val="0070C0"/>
                </a:solidFill>
              </a:rPr>
              <a:t>1 Corinthians 12:12ff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ntx-bible-hierarchy-organization-universal-church"/>
          <p:cNvPicPr>
            <a:picLocks noChangeAspect="1" noChangeArrowheads="1"/>
          </p:cNvPicPr>
          <p:nvPr/>
        </p:nvPicPr>
        <p:blipFill>
          <a:blip r:embed="rId2" cstate="print"/>
          <a:srcRect/>
          <a:stretch>
            <a:fillRect/>
          </a:stretch>
        </p:blipFill>
        <p:spPr bwMode="auto">
          <a:xfrm>
            <a:off x="228600" y="0"/>
            <a:ext cx="86106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173069"/>
            <a:ext cx="8229600" cy="646331"/>
          </a:xfrm>
        </p:spPr>
        <p:txBody>
          <a:bodyPr>
            <a:spAutoFit/>
          </a:bodyPr>
          <a:lstStyle/>
          <a:p>
            <a:pPr algn="ctr" eaLnBrk="1" hangingPunct="1">
              <a:defRPr/>
            </a:pPr>
            <a:r>
              <a:rPr lang="en-US" b="1" dirty="0">
                <a:solidFill>
                  <a:schemeClr val="tx1"/>
                </a:solidFill>
              </a:rPr>
              <a:t>Departure In Organization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ntx-bible-eldership-hierarchy-organization-local-church-33-150AD">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2">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2" id="{36C0F4FE-0B84-4C4B-AE26-AC5E32C63F98}" vid="{8E979A5B-2251-4516-9B13-0DC95807AC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964</TotalTime>
  <Words>685</Words>
  <Application>Microsoft Office PowerPoint</Application>
  <PresentationFormat>On-screen Show (4:3)</PresentationFormat>
  <Paragraphs>54</Paragraphs>
  <Slides>13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Garamond</vt:lpstr>
      <vt:lpstr>PosterBodoni BT</vt:lpstr>
      <vt:lpstr>Times</vt:lpstr>
      <vt:lpstr>Times New Roman</vt:lpstr>
      <vt:lpstr>Verdana</vt:lpstr>
      <vt:lpstr>Wingdings</vt:lpstr>
      <vt:lpstr>Default Design</vt:lpstr>
      <vt:lpstr>Theme12</vt:lpstr>
      <vt:lpstr>The New Testament Church Matthew 16:13-18</vt:lpstr>
      <vt:lpstr>PowerPoint Presentation</vt:lpstr>
      <vt:lpstr>PowerPoint Presentation</vt:lpstr>
      <vt:lpstr>PowerPoint Presentation</vt:lpstr>
      <vt:lpstr>The New Testament Church</vt:lpstr>
      <vt:lpstr>The New Testament Church</vt:lpstr>
      <vt:lpstr>PowerPoint Presentation</vt:lpstr>
      <vt:lpstr>Departure In Organization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Micky Galloway</dc:creator>
  <cp:lastModifiedBy>Richard Lidh</cp:lastModifiedBy>
  <cp:revision>51</cp:revision>
  <cp:lastPrinted>2022-07-31T21:57:24Z</cp:lastPrinted>
  <dcterms:created xsi:type="dcterms:W3CDTF">2004-04-17T20:18:43Z</dcterms:created>
  <dcterms:modified xsi:type="dcterms:W3CDTF">2022-07-31T21:57:43Z</dcterms:modified>
</cp:coreProperties>
</file>